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47"/>
    <p:restoredTop sz="94700"/>
  </p:normalViewPr>
  <p:slideViewPr>
    <p:cSldViewPr snapToGrid="0" snapToObjects="1">
      <p:cViewPr>
        <p:scale>
          <a:sx n="62" d="100"/>
          <a:sy n="62" d="100"/>
        </p:scale>
        <p:origin x="504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328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2236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9562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820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852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977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9371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6546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1635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6079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351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9F9D9-9002-6040-AAA5-8978E254CDAB}" type="datetimeFigureOut">
              <a:rPr lang="de-DE" smtClean="0"/>
              <a:t>21.07.17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617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az82/antlr-demo" TargetMode="External"/><Relationship Id="rId3" Type="http://schemas.openxmlformats.org/officeDocument/2006/relationships/hyperlink" Target="https://github.com/nielsutrecht/antlr-pres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az82/antlr-demo/tree/hands-on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ragprog.com/book/tpantlr2/the-definitive-antlr-4-reference" TargetMode="External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antlr/antlr4/blob/master/doc/index.md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ANTLR: </a:t>
            </a:r>
            <a:r>
              <a:rPr lang="de-DE" b="1" dirty="0" err="1" smtClean="0"/>
              <a:t>AN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b="1" dirty="0" smtClean="0"/>
              <a:t>T</a:t>
            </a:r>
            <a:r>
              <a:rPr lang="de-DE" dirty="0" smtClean="0"/>
              <a:t>ool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b="1" dirty="0" smtClean="0"/>
              <a:t>L</a:t>
            </a:r>
            <a:r>
              <a:rPr lang="de-DE" dirty="0" smtClean="0"/>
              <a:t>anguage </a:t>
            </a:r>
            <a:r>
              <a:rPr lang="de-DE" b="1" dirty="0" smtClean="0"/>
              <a:t>R</a:t>
            </a:r>
            <a:r>
              <a:rPr lang="de-DE" dirty="0" smtClean="0"/>
              <a:t>ecognition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>
                <a:hlinkClick r:id="rId2"/>
              </a:rPr>
              <a:t>https://github.com/az82/antlr-demo</a:t>
            </a:r>
            <a:endParaRPr lang="de-DE" dirty="0"/>
          </a:p>
          <a:p>
            <a:r>
              <a:rPr lang="de-DE" dirty="0" smtClean="0"/>
              <a:t>Andreas Zitzelsberger, 2017</a:t>
            </a:r>
          </a:p>
        </p:txBody>
      </p:sp>
      <p:sp>
        <p:nvSpPr>
          <p:cNvPr id="4" name="Rechteck 3"/>
          <p:cNvSpPr/>
          <p:nvPr/>
        </p:nvSpPr>
        <p:spPr>
          <a:xfrm>
            <a:off x="5006340" y="6537960"/>
            <a:ext cx="71856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smtClean="0"/>
              <a:t>Teile aus </a:t>
            </a:r>
            <a:r>
              <a:rPr lang="de-DE" sz="1200" dirty="0" smtClean="0">
                <a:hlinkClick r:id="rId3"/>
              </a:rPr>
              <a:t>https://github.com/nielsutrecht/antlr-pres</a:t>
            </a:r>
            <a:r>
              <a:rPr lang="de-DE" sz="1200" dirty="0" smtClean="0"/>
              <a:t> von Niels </a:t>
            </a:r>
            <a:r>
              <a:rPr lang="de-DE" sz="1200" dirty="0" err="1" smtClean="0"/>
              <a:t>Dommerholt</a:t>
            </a:r>
            <a:r>
              <a:rPr lang="de-DE" sz="1200" dirty="0" smtClean="0"/>
              <a:t> unter der MIT </a:t>
            </a:r>
            <a:r>
              <a:rPr lang="de-DE" sz="1200" dirty="0" err="1" smtClean="0"/>
              <a:t>License</a:t>
            </a:r>
            <a:r>
              <a:rPr lang="de-DE" sz="1200" dirty="0" smtClean="0"/>
              <a:t> übernommen.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77578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Parsing</a:t>
            </a:r>
            <a:r>
              <a:rPr lang="de-DE" dirty="0" smtClean="0"/>
              <a:t> mit der Beispiel-Grammatik</a:t>
            </a:r>
            <a:endParaRPr lang="de-DE" dirty="0"/>
          </a:p>
        </p:txBody>
      </p:sp>
      <p:sp>
        <p:nvSpPr>
          <p:cNvPr id="4" name="Rectangle 5"/>
          <p:cNvSpPr/>
          <p:nvPr/>
        </p:nvSpPr>
        <p:spPr>
          <a:xfrm>
            <a:off x="2309746" y="2254383"/>
            <a:ext cx="2113384" cy="276324"/>
          </a:xfrm>
          <a:prstGeom prst="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“hello world”</a:t>
            </a:r>
            <a:endParaRPr kumimoji="0" lang="nl-NL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5" name="Group 15"/>
          <p:cNvGrpSpPr/>
          <p:nvPr/>
        </p:nvGrpSpPr>
        <p:grpSpPr>
          <a:xfrm>
            <a:off x="1758834" y="3250787"/>
            <a:ext cx="3095400" cy="252028"/>
            <a:chOff x="2880284" y="3212976"/>
            <a:chExt cx="3095400" cy="576064"/>
          </a:xfrm>
        </p:grpSpPr>
        <p:sp>
          <p:nvSpPr>
            <p:cNvPr id="6" name="Rectangle 13"/>
            <p:cNvSpPr/>
            <p:nvPr/>
          </p:nvSpPr>
          <p:spPr>
            <a:xfrm>
              <a:off x="2880284" y="3212976"/>
              <a:ext cx="1381980" cy="576064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HELLO(hello)</a:t>
              </a:r>
              <a:endPara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7" name="Rectangle 14"/>
            <p:cNvSpPr/>
            <p:nvPr/>
          </p:nvSpPr>
          <p:spPr>
            <a:xfrm>
              <a:off x="4283968" y="3212976"/>
              <a:ext cx="1691716" cy="576064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STRING(world)</a:t>
              </a:r>
              <a:endPara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</p:grpSp>
      <p:grpSp>
        <p:nvGrpSpPr>
          <p:cNvPr id="8" name="Group 36"/>
          <p:cNvGrpSpPr/>
          <p:nvPr/>
        </p:nvGrpSpPr>
        <p:grpSpPr>
          <a:xfrm>
            <a:off x="941594" y="4258899"/>
            <a:ext cx="5358514" cy="1584176"/>
            <a:chOff x="1450504" y="4077072"/>
            <a:chExt cx="5358514" cy="1584176"/>
          </a:xfrm>
        </p:grpSpPr>
        <p:sp>
          <p:nvSpPr>
            <p:cNvPr id="9" name="Rectangle 16"/>
            <p:cNvSpPr/>
            <p:nvPr/>
          </p:nvSpPr>
          <p:spPr>
            <a:xfrm>
              <a:off x="2793084" y="4077072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greeting</a:t>
              </a:r>
            </a:p>
          </p:txBody>
        </p:sp>
        <p:sp>
          <p:nvSpPr>
            <p:cNvPr id="10" name="Rectangle 17"/>
            <p:cNvSpPr/>
            <p:nvPr/>
          </p:nvSpPr>
          <p:spPr>
            <a:xfrm>
              <a:off x="1450504" y="4725144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HELLO(hello)</a:t>
              </a:r>
            </a:p>
          </p:txBody>
        </p:sp>
        <p:sp>
          <p:nvSpPr>
            <p:cNvPr id="11" name="Rectangle 18"/>
            <p:cNvSpPr/>
            <p:nvPr/>
          </p:nvSpPr>
          <p:spPr>
            <a:xfrm>
              <a:off x="4139952" y="4725144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name</a:t>
              </a:r>
            </a:p>
          </p:txBody>
        </p:sp>
        <p:sp>
          <p:nvSpPr>
            <p:cNvPr id="12" name="Rectangle 19"/>
            <p:cNvSpPr/>
            <p:nvPr/>
          </p:nvSpPr>
          <p:spPr>
            <a:xfrm>
              <a:off x="4695634" y="5373216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STRING(world)</a:t>
              </a:r>
            </a:p>
          </p:txBody>
        </p:sp>
        <p:cxnSp>
          <p:nvCxnSpPr>
            <p:cNvPr id="13" name="Straight Arrow Connector 21"/>
            <p:cNvCxnSpPr/>
            <p:nvPr/>
          </p:nvCxnSpPr>
          <p:spPr>
            <a:xfrm flipH="1">
              <a:off x="3563888" y="4365104"/>
              <a:ext cx="264184" cy="36004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  <p:cxnSp>
          <p:nvCxnSpPr>
            <p:cNvPr id="14" name="Straight Arrow Connector 23"/>
            <p:cNvCxnSpPr/>
            <p:nvPr/>
          </p:nvCxnSpPr>
          <p:spPr>
            <a:xfrm>
              <a:off x="3849776" y="4365104"/>
              <a:ext cx="290176" cy="36004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  <p:cxnSp>
          <p:nvCxnSpPr>
            <p:cNvPr id="15" name="Straight Arrow Connector 33"/>
            <p:cNvCxnSpPr/>
            <p:nvPr/>
          </p:nvCxnSpPr>
          <p:spPr>
            <a:xfrm>
              <a:off x="5196644" y="5013176"/>
              <a:ext cx="167444" cy="36004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</p:grpSp>
      <p:sp>
        <p:nvSpPr>
          <p:cNvPr id="16" name="Down Arrow 37"/>
          <p:cNvSpPr/>
          <p:nvPr/>
        </p:nvSpPr>
        <p:spPr>
          <a:xfrm>
            <a:off x="2597778" y="2674723"/>
            <a:ext cx="1618634" cy="432048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solidFill>
              <a:schemeClr val="accent4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Lexer</a:t>
            </a:r>
            <a:endParaRPr kumimoji="0" lang="nl-NL" sz="18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sp>
        <p:nvSpPr>
          <p:cNvPr id="17" name="Down Arrow 38"/>
          <p:cNvSpPr/>
          <p:nvPr/>
        </p:nvSpPr>
        <p:spPr>
          <a:xfrm>
            <a:off x="2597778" y="3682835"/>
            <a:ext cx="1618634" cy="432048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solidFill>
              <a:schemeClr val="accent4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Parser</a:t>
            </a:r>
            <a:endParaRPr kumimoji="0" lang="nl-NL" sz="18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sp>
        <p:nvSpPr>
          <p:cNvPr id="18" name="Right Brace 39"/>
          <p:cNvSpPr/>
          <p:nvPr/>
        </p:nvSpPr>
        <p:spPr>
          <a:xfrm>
            <a:off x="6630226" y="2170667"/>
            <a:ext cx="720080" cy="432048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TextBox 40"/>
          <p:cNvSpPr txBox="1"/>
          <p:nvPr/>
        </p:nvSpPr>
        <p:spPr>
          <a:xfrm>
            <a:off x="7422313" y="2141050"/>
            <a:ext cx="2907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Byte stream</a:t>
            </a:r>
            <a:endParaRPr lang="en-US" sz="2400" dirty="0" smtClean="0"/>
          </a:p>
        </p:txBody>
      </p:sp>
      <p:sp>
        <p:nvSpPr>
          <p:cNvPr id="20" name="Right Brace 41"/>
          <p:cNvSpPr/>
          <p:nvPr/>
        </p:nvSpPr>
        <p:spPr>
          <a:xfrm>
            <a:off x="6630226" y="4288515"/>
            <a:ext cx="720080" cy="1842591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TextBox 42"/>
          <p:cNvSpPr txBox="1"/>
          <p:nvPr/>
        </p:nvSpPr>
        <p:spPr>
          <a:xfrm>
            <a:off x="7422314" y="4906971"/>
            <a:ext cx="3906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Abstract Syntax Tree </a:t>
            </a:r>
            <a:r>
              <a:rPr lang="en-US" sz="2400" dirty="0" smtClean="0"/>
              <a:t>(AST)</a:t>
            </a:r>
          </a:p>
        </p:txBody>
      </p:sp>
      <p:sp>
        <p:nvSpPr>
          <p:cNvPr id="22" name="Right Brace 43"/>
          <p:cNvSpPr/>
          <p:nvPr/>
        </p:nvSpPr>
        <p:spPr>
          <a:xfrm>
            <a:off x="6630226" y="3178779"/>
            <a:ext cx="720080" cy="432048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TextBox 44"/>
          <p:cNvSpPr txBox="1"/>
          <p:nvPr/>
        </p:nvSpPr>
        <p:spPr>
          <a:xfrm>
            <a:off x="7422314" y="3149162"/>
            <a:ext cx="216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Token stream</a:t>
            </a:r>
          </a:p>
        </p:txBody>
      </p:sp>
    </p:spTree>
    <p:extLst>
      <p:ext uri="{BB962C8B-B14F-4D97-AF65-F5344CB8AC3E}">
        <p14:creationId xmlns:p14="http://schemas.microsoft.com/office/powerpoint/2010/main" val="108083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Der Taschenrechner</a:t>
            </a:r>
            <a:endParaRPr lang="de-DE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974096" y="1690688"/>
            <a:ext cx="3857128" cy="47091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grammar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Calc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calc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EOF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BR_OPEN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BR_CLOSE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TIMES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DIV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PLUS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MINUS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87297" y="1690688"/>
            <a:ext cx="4505200" cy="47091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PLUS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'+'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MINUS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'-'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'*'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 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'/'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'-'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? [0-9]+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BR_OPEN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'('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BR_CLOSE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 \t\r\n]+ -&gt; skip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325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Parsing</a:t>
            </a:r>
            <a:r>
              <a:rPr lang="de-DE" dirty="0" smtClean="0"/>
              <a:t> mit der Taschenrechner-Grammatik</a:t>
            </a:r>
            <a:endParaRPr lang="de-DE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468158" y="2106538"/>
            <a:ext cx="3857128" cy="4133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calc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EOF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BR_OPEN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BR_CLOSE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TIMES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DIV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PLUS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MINUS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466" y="2636582"/>
            <a:ext cx="4650086" cy="5000352"/>
          </a:xfrm>
          <a:prstGeom prst="rect">
            <a:avLst/>
          </a:prstGeom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7167240" y="1827560"/>
            <a:ext cx="2720689" cy="5579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Bef>
                <a:spcPct val="0"/>
              </a:spcBef>
              <a:defRPr/>
            </a:pPr>
            <a:r>
              <a:rPr lang="en-US" sz="2400" b="1" dirty="0">
                <a:solidFill>
                  <a:schemeClr val="bg1"/>
                </a:solidFill>
                <a:latin typeface="Calibri"/>
              </a:rPr>
              <a:t>“(</a:t>
            </a:r>
            <a:r>
              <a:rPr lang="en-US" sz="2400" b="1" dirty="0" smtClean="0">
                <a:solidFill>
                  <a:schemeClr val="bg1"/>
                </a:solidFill>
                <a:latin typeface="Calibri"/>
              </a:rPr>
              <a:t>1 + 2) * 5 </a:t>
            </a:r>
            <a:r>
              <a:rPr lang="en-US" sz="2400" b="1" dirty="0">
                <a:solidFill>
                  <a:schemeClr val="bg1"/>
                </a:solidFill>
                <a:latin typeface="Calibri"/>
              </a:rPr>
              <a:t>- 10 / 2”</a:t>
            </a:r>
            <a:endParaRPr lang="nl-NL" sz="2400" b="1" dirty="0">
              <a:solidFill>
                <a:schemeClr val="bg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3491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Visitor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838200" y="1595021"/>
            <a:ext cx="1080516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visitExpr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ctx.PLUS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+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ctx.MINUS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-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ctx.TIMES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*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ctx.DIV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/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super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.visitExpr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visitNumber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CalcParser.NumberContext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Integer.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parseInt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protected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aggregateResult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, 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nextResult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?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nextResult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de-DE" sz="1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64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Listener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838200" y="2010728"/>
            <a:ext cx="986028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void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exitExpr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ctx.PLUS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+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ctx.MINUS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-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ctx.TIMES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*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ctx.DIV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/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void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enterNumber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CalcParser.NumberContext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Integer.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valueOf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endParaRPr lang="de-DE" sz="1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66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Parse </a:t>
            </a:r>
            <a:r>
              <a:rPr lang="de-DE" dirty="0" err="1" smtClean="0"/>
              <a:t>Tree</a:t>
            </a:r>
            <a:r>
              <a:rPr lang="de-DE" dirty="0" smtClean="0"/>
              <a:t> Walking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879022" y="1343790"/>
            <a:ext cx="11865032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static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ctx.PLUS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+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ctx.MINUS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-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ctx.TIMES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*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ctx.DIV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/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ctx.number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Integer.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valueOf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ctx.BR_OPEN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throw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IllegalStateException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format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sz="1400" b="1" dirty="0" err="1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Unexpected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expression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variant in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\"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%s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\"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static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static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de-DE" sz="1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17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XPath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838200" y="3127355"/>
            <a:ext cx="11353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XPath.</a:t>
            </a:r>
            <a:r>
              <a:rPr lang="de-DE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findAll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parser.calc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(), </a:t>
            </a:r>
            <a:r>
              <a:rPr lang="de-DE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"//</a:t>
            </a:r>
            <a:r>
              <a:rPr lang="de-DE" b="1" dirty="0" err="1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number</a:t>
            </a:r>
            <a:r>
              <a:rPr lang="de-DE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parser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stream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de-DE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        .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map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ParseTree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::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getText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br>
              <a:rPr lang="de-DE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        .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collect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toList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endParaRPr lang="de-DE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44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Code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>
                <a:hlinkClick r:id="rId2"/>
              </a:rPr>
              <a:t>https://github.com/az82/antlr-demo/tree/hands-on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66987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Vorteile und </a:t>
            </a:r>
            <a:r>
              <a:rPr lang="de-DE" dirty="0" err="1" smtClean="0"/>
              <a:t>Pitfalls</a:t>
            </a:r>
            <a:endParaRPr lang="de-DE" dirty="0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397473"/>
              </p:ext>
            </p:extLst>
          </p:nvPr>
        </p:nvGraphicFramePr>
        <p:xfrm>
          <a:off x="838200" y="1825625"/>
          <a:ext cx="10938934" cy="371686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469467"/>
                <a:gridCol w="5469467"/>
              </a:tblGrid>
              <a:tr h="430002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Pitfalls</a:t>
                      </a:r>
                      <a:endParaRPr lang="de-DE" dirty="0"/>
                    </a:p>
                  </a:txBody>
                  <a:tcPr/>
                </a:tc>
              </a:tr>
              <a:tr h="3286866">
                <a:tc>
                  <a:txBody>
                    <a:bodyPr/>
                    <a:lstStyle/>
                    <a:p>
                      <a:pPr marL="28575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Vergleichsweise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einfach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zu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nutzen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Klare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Fehlermeldungen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smtClean="0"/>
                        <a:t>Plugins </a:t>
                      </a:r>
                      <a:r>
                        <a:rPr lang="en-US" dirty="0" err="1" smtClean="0"/>
                        <a:t>für</a:t>
                      </a:r>
                      <a:r>
                        <a:rPr lang="en-US" dirty="0" smtClean="0"/>
                        <a:t> IntelliJ und Eclipse</a:t>
                      </a:r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Plugins </a:t>
                      </a:r>
                      <a:r>
                        <a:rPr lang="en-US" baseline="0" dirty="0" err="1" smtClean="0"/>
                        <a:t>für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Gradle</a:t>
                      </a:r>
                      <a:r>
                        <a:rPr lang="en-US" baseline="0" dirty="0" smtClean="0"/>
                        <a:t> und Maven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Kürzere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Implementierungszeit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als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einen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eigenen</a:t>
                      </a:r>
                      <a:r>
                        <a:rPr lang="en-US" baseline="0" dirty="0" smtClean="0"/>
                        <a:t> Parser </a:t>
                      </a:r>
                      <a:r>
                        <a:rPr lang="en-US" baseline="0" dirty="0" err="1" smtClean="0"/>
                        <a:t>zu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schreiben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Garantierte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Korrektheit</a:t>
                      </a:r>
                      <a:r>
                        <a:rPr lang="en-US" baseline="0" dirty="0" smtClean="0"/>
                        <a:t> in </a:t>
                      </a:r>
                      <a:r>
                        <a:rPr lang="en-US" baseline="0" dirty="0" err="1" smtClean="0"/>
                        <a:t>Bezug</a:t>
                      </a:r>
                      <a:r>
                        <a:rPr lang="en-US" baseline="0" dirty="0" smtClean="0"/>
                        <a:t> auf die Grammatik</a:t>
                      </a:r>
                      <a:endParaRPr lang="en-US" dirty="0" smtClean="0"/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Lexing</a:t>
                      </a:r>
                      <a:r>
                        <a:rPr lang="en-US" baseline="0" dirty="0" smtClean="0"/>
                        <a:t> und Parsing </a:t>
                      </a:r>
                      <a:r>
                        <a:rPr lang="en-US" baseline="0" dirty="0" err="1" smtClean="0"/>
                        <a:t>findet</a:t>
                      </a:r>
                      <a:r>
                        <a:rPr lang="en-US" baseline="0" dirty="0" smtClean="0"/>
                        <a:t> in </a:t>
                      </a:r>
                      <a:r>
                        <a:rPr lang="en-US" baseline="0" dirty="0" err="1" smtClean="0"/>
                        <a:t>unterschiedlichen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Schritten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statt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Parser </a:t>
                      </a:r>
                      <a:r>
                        <a:rPr lang="en-US" baseline="0" dirty="0" err="1" smtClean="0"/>
                        <a:t>arbeitet</a:t>
                      </a:r>
                      <a:r>
                        <a:rPr lang="en-US" baseline="0" dirty="0" smtClean="0"/>
                        <a:t> auf </a:t>
                      </a:r>
                      <a:r>
                        <a:rPr lang="en-US" baseline="0" dirty="0" err="1" smtClean="0"/>
                        <a:t>dem</a:t>
                      </a:r>
                      <a:r>
                        <a:rPr lang="en-US" baseline="0" dirty="0" smtClean="0"/>
                        <a:t> Token stream </a:t>
                      </a:r>
                      <a:r>
                        <a:rPr lang="en-US" baseline="0" dirty="0" err="1" smtClean="0"/>
                        <a:t>vom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Lexer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err="1" smtClean="0"/>
                        <a:t>Lexer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sieht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nur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Bytemuster</a:t>
                      </a:r>
                      <a:r>
                        <a:rPr lang="en-US" baseline="0" dirty="0" smtClean="0"/>
                        <a:t> und </a:t>
                      </a:r>
                      <a:r>
                        <a:rPr lang="en-US" baseline="0" dirty="0" err="1" smtClean="0"/>
                        <a:t>arbeitet</a:t>
                      </a:r>
                      <a:r>
                        <a:rPr lang="en-US" baseline="0" dirty="0" smtClean="0"/>
                        <a:t> greedy</a:t>
                      </a:r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Die </a:t>
                      </a:r>
                      <a:r>
                        <a:rPr lang="en-US" baseline="0" dirty="0" err="1" smtClean="0"/>
                        <a:t>Reihenfolge</a:t>
                      </a:r>
                      <a:r>
                        <a:rPr lang="en-US" baseline="0" dirty="0" smtClean="0"/>
                        <a:t> der </a:t>
                      </a:r>
                      <a:r>
                        <a:rPr lang="en-US" baseline="0" dirty="0" err="1" smtClean="0"/>
                        <a:t>Regeln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ist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wichtig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Der Parser </a:t>
                      </a:r>
                      <a:r>
                        <a:rPr lang="en-US" baseline="0" dirty="0" err="1" smtClean="0"/>
                        <a:t>verarbeitet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Regeln</a:t>
                      </a:r>
                      <a:r>
                        <a:rPr lang="en-US" baseline="0" dirty="0" smtClean="0"/>
                        <a:t> in der </a:t>
                      </a:r>
                      <a:r>
                        <a:rPr lang="en-US" baseline="0" dirty="0" err="1" smtClean="0"/>
                        <a:t>Reihenfolge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ihres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Auftretens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ANTLR </a:t>
                      </a:r>
                      <a:r>
                        <a:rPr lang="en-US" baseline="0" dirty="0" err="1" smtClean="0"/>
                        <a:t>kann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üblicherweise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linksrekursive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Regeln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auflösen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aber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nicht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immer</a:t>
                      </a:r>
                      <a:r>
                        <a:rPr lang="en-US" baseline="0" dirty="0" smtClean="0"/>
                        <a:t> (expr: expr op expr)</a:t>
                      </a:r>
                      <a:endParaRPr lang="en-US" dirty="0" smtClean="0"/>
                    </a:p>
                    <a:p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1414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Alternativen zu ANTLR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YACC / GNU Bison</a:t>
            </a:r>
          </a:p>
          <a:p>
            <a:r>
              <a:rPr lang="de-DE" dirty="0" err="1" smtClean="0"/>
              <a:t>lex</a:t>
            </a:r>
            <a:r>
              <a:rPr lang="de-DE" dirty="0" smtClean="0"/>
              <a:t> / </a:t>
            </a:r>
            <a:r>
              <a:rPr lang="de-DE" dirty="0" err="1" smtClean="0"/>
              <a:t>flex</a:t>
            </a:r>
            <a:endParaRPr lang="de-DE" dirty="0" smtClean="0"/>
          </a:p>
          <a:p>
            <a:r>
              <a:rPr lang="de-DE" dirty="0" err="1" smtClean="0"/>
              <a:t>JFlex</a:t>
            </a:r>
            <a:endParaRPr lang="de-DE" dirty="0" smtClean="0"/>
          </a:p>
          <a:p>
            <a:r>
              <a:rPr lang="de-DE" dirty="0" err="1" smtClean="0"/>
              <a:t>JavaCC</a:t>
            </a:r>
            <a:endParaRPr lang="de-DE" dirty="0" smtClean="0"/>
          </a:p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667122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3695215" y="3105835"/>
            <a:ext cx="4878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dirty="0" err="1" smtClean="0"/>
              <a:t>xmlStr.find</a:t>
            </a:r>
            <a:r>
              <a:rPr lang="de-DE" sz="3600" dirty="0" smtClean="0"/>
              <a:t>(</a:t>
            </a:r>
            <a:r>
              <a:rPr lang="de-DE" sz="3600" dirty="0" err="1" smtClean="0"/>
              <a:t>userRegex</a:t>
            </a:r>
            <a:r>
              <a:rPr lang="de-DE" sz="3600" dirty="0" smtClean="0"/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008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Mehr Informationen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smtClean="0"/>
              <a:t>ANTLR Doku: </a:t>
            </a:r>
            <a:r>
              <a:rPr lang="de-DE" dirty="0" smtClean="0">
                <a:hlinkClick r:id="rId2"/>
              </a:rPr>
              <a:t>https://github.com/antlr/antlr4/blob/master/doc/index.md</a:t>
            </a:r>
            <a:endParaRPr lang="de-DE" dirty="0" smtClean="0"/>
          </a:p>
          <a:p>
            <a:r>
              <a:rPr lang="de-DE" dirty="0" smtClean="0"/>
              <a:t>The Definitive ANTLR 4 Reference: </a:t>
            </a:r>
            <a:r>
              <a:rPr lang="de-DE" dirty="0" smtClean="0">
                <a:hlinkClick r:id="rId3"/>
              </a:rPr>
              <a:t>https://pragprog.com/book/tpantlr2/the-definitive-antlr-4-reference</a:t>
            </a:r>
            <a:endParaRPr lang="de-DE" dirty="0" smtClean="0"/>
          </a:p>
          <a:p>
            <a:r>
              <a:rPr lang="de-DE" dirty="0" err="1" smtClean="0"/>
              <a:t>Plugins</a:t>
            </a:r>
            <a:r>
              <a:rPr lang="de-DE" dirty="0" smtClean="0"/>
              <a:t> für </a:t>
            </a:r>
            <a:r>
              <a:rPr lang="de-DE" dirty="0" err="1" smtClean="0"/>
              <a:t>IntelliJ</a:t>
            </a:r>
            <a:r>
              <a:rPr lang="de-DE" dirty="0" smtClean="0"/>
              <a:t> und </a:t>
            </a:r>
            <a:r>
              <a:rPr lang="de-DE" dirty="0" err="1" smtClean="0"/>
              <a:t>Eclipse</a:t>
            </a:r>
            <a:endParaRPr lang="de-DE" dirty="0" smtClean="0"/>
          </a:p>
          <a:p>
            <a:r>
              <a:rPr lang="de-DE" dirty="0" err="1" smtClean="0"/>
              <a:t>Maven</a:t>
            </a:r>
            <a:r>
              <a:rPr lang="de-DE" dirty="0" smtClean="0"/>
              <a:t> und </a:t>
            </a:r>
            <a:r>
              <a:rPr lang="de-DE" dirty="0" err="1" smtClean="0"/>
              <a:t>Gradle-Plugins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949942" y="1825625"/>
            <a:ext cx="3626115" cy="4351338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1115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Danke!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sz="1200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8115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30025" y="2274838"/>
            <a:ext cx="99319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err="1"/>
              <a:t>i</a:t>
            </a:r>
            <a:r>
              <a:rPr lang="de-DE" sz="3600" dirty="0" err="1" smtClean="0"/>
              <a:t>f</a:t>
            </a:r>
            <a:r>
              <a:rPr lang="de-DE" sz="3600" dirty="0" smtClean="0"/>
              <a:t>(</a:t>
            </a:r>
            <a:r>
              <a:rPr lang="de-DE" sz="3600" dirty="0" err="1" smtClean="0"/>
              <a:t>nextToken</a:t>
            </a:r>
            <a:r>
              <a:rPr lang="de-DE" sz="3600" dirty="0" smtClean="0"/>
              <a:t> != null &amp;&amp; </a:t>
            </a:r>
            <a:r>
              <a:rPr lang="de-DE" sz="3600" dirty="0" err="1" smtClean="0"/>
              <a:t>nextToken.equals</a:t>
            </a:r>
            <a:r>
              <a:rPr lang="de-DE" sz="3600" dirty="0" smtClean="0"/>
              <a:t>(„/&gt;“) {</a:t>
            </a:r>
          </a:p>
          <a:p>
            <a:r>
              <a:rPr lang="de-DE" sz="3600" dirty="0" smtClean="0"/>
              <a:t>	...</a:t>
            </a:r>
          </a:p>
          <a:p>
            <a:r>
              <a:rPr lang="de-DE" sz="3600" dirty="0" smtClean="0"/>
              <a:t>} </a:t>
            </a:r>
            <a:r>
              <a:rPr lang="de-DE" sz="3600" dirty="0" err="1" smtClean="0"/>
              <a:t>else</a:t>
            </a:r>
            <a:r>
              <a:rPr lang="de-DE" sz="3600" dirty="0" smtClean="0"/>
              <a:t> </a:t>
            </a:r>
            <a:r>
              <a:rPr lang="de-DE" sz="3600" dirty="0" err="1" smtClean="0"/>
              <a:t>if</a:t>
            </a:r>
            <a:r>
              <a:rPr lang="de-DE" sz="3600" dirty="0"/>
              <a:t> </a:t>
            </a:r>
            <a:r>
              <a:rPr lang="de-DE" sz="3600" dirty="0" smtClean="0"/>
              <a:t>(...) {</a:t>
            </a:r>
          </a:p>
          <a:p>
            <a:r>
              <a:rPr lang="de-DE" sz="3600" dirty="0" smtClean="0"/>
              <a:t>	...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6927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044" y="669766"/>
            <a:ext cx="5965912" cy="551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4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Was kann ANTLR?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643" y="1375021"/>
            <a:ext cx="7671737" cy="5094513"/>
          </a:xfrm>
          <a:prstGeom prst="rect">
            <a:avLst/>
          </a:prstGeom>
        </p:spPr>
      </p:pic>
      <p:sp>
        <p:nvSpPr>
          <p:cNvPr id="4" name="Pfeil nach rechts 3"/>
          <p:cNvSpPr/>
          <p:nvPr/>
        </p:nvSpPr>
        <p:spPr>
          <a:xfrm>
            <a:off x="2664823" y="4924697"/>
            <a:ext cx="1593668" cy="75764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" name="Rechteck 4"/>
          <p:cNvSpPr/>
          <p:nvPr/>
        </p:nvSpPr>
        <p:spPr>
          <a:xfrm>
            <a:off x="546955" y="4480559"/>
            <a:ext cx="2743200" cy="164592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 smtClean="0"/>
              <a:t>ANTLR ist ein LL(*)-Parser</a:t>
            </a:r>
          </a:p>
          <a:p>
            <a:pPr marL="285750" indent="-285750">
              <a:buFont typeface="Wingdings" charset="2"/>
              <a:buChar char="§"/>
            </a:pPr>
            <a:r>
              <a:rPr lang="de-DE" b="1" dirty="0" err="1" smtClean="0"/>
              <a:t>L</a:t>
            </a:r>
            <a:r>
              <a:rPr lang="de-DE" dirty="0" err="1" smtClean="0"/>
              <a:t>eft-to-right</a:t>
            </a:r>
            <a:endParaRPr lang="de-DE" dirty="0" smtClean="0"/>
          </a:p>
          <a:p>
            <a:pPr marL="285750" indent="-285750">
              <a:buFont typeface="Wingdings" charset="2"/>
              <a:buChar char="§"/>
            </a:pPr>
            <a:r>
              <a:rPr lang="de-DE" b="1" dirty="0" err="1" smtClean="0"/>
              <a:t>Leftmost</a:t>
            </a:r>
            <a:r>
              <a:rPr lang="de-DE" dirty="0" smtClean="0"/>
              <a:t> Derivation</a:t>
            </a:r>
          </a:p>
          <a:p>
            <a:pPr marL="285750" indent="-285750">
              <a:buFont typeface="Wingdings" charset="2"/>
              <a:buChar char="§"/>
            </a:pPr>
            <a:r>
              <a:rPr lang="de-DE" dirty="0" smtClean="0"/>
              <a:t>*-</a:t>
            </a:r>
            <a:r>
              <a:rPr lang="de-DE" dirty="0" err="1" smtClean="0"/>
              <a:t>Lookahead</a:t>
            </a:r>
            <a:endParaRPr lang="de-DE" dirty="0" smtClean="0"/>
          </a:p>
        </p:txBody>
      </p:sp>
      <p:sp>
        <p:nvSpPr>
          <p:cNvPr id="6" name="Rechteck 5"/>
          <p:cNvSpPr/>
          <p:nvPr/>
        </p:nvSpPr>
        <p:spPr>
          <a:xfrm>
            <a:off x="7959213" y="6103406"/>
            <a:ext cx="42327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00" dirty="0" smtClean="0"/>
              <a:t>Bildquelle:</a:t>
            </a:r>
          </a:p>
          <a:p>
            <a:r>
              <a:rPr lang="de-DE" sz="800" dirty="0" smtClean="0"/>
              <a:t>Pattern </a:t>
            </a:r>
            <a:r>
              <a:rPr lang="de-DE" sz="800" dirty="0" err="1"/>
              <a:t>perception</a:t>
            </a:r>
            <a:r>
              <a:rPr lang="de-DE" sz="800" dirty="0"/>
              <a:t> </a:t>
            </a:r>
            <a:r>
              <a:rPr lang="de-DE" sz="800" dirty="0" err="1"/>
              <a:t>and</a:t>
            </a:r>
            <a:r>
              <a:rPr lang="de-DE" sz="800" dirty="0"/>
              <a:t> </a:t>
            </a:r>
            <a:r>
              <a:rPr lang="de-DE" sz="800" dirty="0" err="1"/>
              <a:t>computational</a:t>
            </a:r>
            <a:r>
              <a:rPr lang="de-DE" sz="800" dirty="0"/>
              <a:t> </a:t>
            </a:r>
            <a:r>
              <a:rPr lang="de-DE" sz="800" dirty="0" err="1"/>
              <a:t>complexity</a:t>
            </a:r>
            <a:r>
              <a:rPr lang="de-DE" sz="800" dirty="0"/>
              <a:t>: </a:t>
            </a:r>
            <a:r>
              <a:rPr lang="de-DE" sz="800" dirty="0" err="1"/>
              <a:t>introduction</a:t>
            </a:r>
            <a:r>
              <a:rPr lang="de-DE" sz="800" dirty="0"/>
              <a:t> </a:t>
            </a:r>
            <a:r>
              <a:rPr lang="de-DE" sz="800" dirty="0" err="1"/>
              <a:t>to</a:t>
            </a:r>
            <a:r>
              <a:rPr lang="de-DE" sz="800" dirty="0"/>
              <a:t> </a:t>
            </a:r>
            <a:r>
              <a:rPr lang="de-DE" sz="800" dirty="0" err="1"/>
              <a:t>the</a:t>
            </a:r>
            <a:r>
              <a:rPr lang="de-DE" sz="800" dirty="0"/>
              <a:t> </a:t>
            </a:r>
            <a:r>
              <a:rPr lang="de-DE" sz="800" dirty="0" err="1"/>
              <a:t>special</a:t>
            </a:r>
            <a:r>
              <a:rPr lang="de-DE" sz="800" dirty="0"/>
              <a:t> </a:t>
            </a:r>
            <a:r>
              <a:rPr lang="de-DE" sz="800" dirty="0" err="1"/>
              <a:t>issue</a:t>
            </a:r>
            <a:endParaRPr lang="de-DE" sz="800" dirty="0"/>
          </a:p>
          <a:p>
            <a:r>
              <a:rPr lang="de-DE" sz="800" dirty="0"/>
              <a:t>W. Tecumseh Fitch, Angela D. </a:t>
            </a:r>
            <a:r>
              <a:rPr lang="de-DE" sz="800" dirty="0" err="1"/>
              <a:t>Friederici</a:t>
            </a:r>
            <a:r>
              <a:rPr lang="de-DE" sz="800" dirty="0"/>
              <a:t>, Peter </a:t>
            </a:r>
            <a:r>
              <a:rPr lang="de-DE" sz="800" dirty="0" err="1" smtClean="0"/>
              <a:t>Hagoort</a:t>
            </a:r>
            <a:endParaRPr lang="de-DE" sz="800" dirty="0" smtClean="0"/>
          </a:p>
          <a:p>
            <a:r>
              <a:rPr lang="de-DE" sz="800" dirty="0" err="1" smtClean="0"/>
              <a:t>Philosophical</a:t>
            </a:r>
            <a:r>
              <a:rPr lang="de-DE" sz="800" dirty="0" smtClean="0"/>
              <a:t> Transactions </a:t>
            </a:r>
            <a:r>
              <a:rPr lang="de-DE" sz="800" dirty="0" err="1" smtClean="0"/>
              <a:t>of</a:t>
            </a:r>
            <a:r>
              <a:rPr lang="de-DE" sz="800" dirty="0" smtClean="0"/>
              <a:t> </a:t>
            </a:r>
            <a:r>
              <a:rPr lang="de-DE" sz="800" dirty="0" err="1" smtClean="0"/>
              <a:t>the</a:t>
            </a:r>
            <a:r>
              <a:rPr lang="de-DE" sz="800" dirty="0" smtClean="0"/>
              <a:t> Royal Society, </a:t>
            </a:r>
            <a:r>
              <a:rPr lang="en-US" sz="800" dirty="0"/>
              <a:t>Volume 367, issue </a:t>
            </a:r>
            <a:r>
              <a:rPr lang="en-US" sz="800" dirty="0" smtClean="0"/>
              <a:t>1598, 19 </a:t>
            </a:r>
            <a:r>
              <a:rPr lang="en-US" sz="800" dirty="0"/>
              <a:t>July </a:t>
            </a:r>
            <a:r>
              <a:rPr lang="en-US" sz="800" dirty="0" smtClean="0"/>
              <a:t>2012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1818795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 nutze ich ANTLR?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7696199" y="1379036"/>
            <a:ext cx="2730501" cy="2172968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vert" rtlCol="0" anchor="t"/>
          <a:lstStyle/>
          <a:p>
            <a:pPr algn="ctr"/>
            <a:r>
              <a:rPr lang="de-DE" smtClean="0">
                <a:solidFill>
                  <a:schemeClr val="tx2"/>
                </a:solidFill>
              </a:rPr>
              <a:t>Recognizer</a:t>
            </a:r>
            <a:endParaRPr lang="de-DE" dirty="0" smtClean="0">
              <a:solidFill>
                <a:schemeClr val="tx2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1505069" y="1544638"/>
            <a:ext cx="2146300" cy="683792"/>
          </a:xfrm>
          <a:prstGeom prst="foldedCorne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Lexer</a:t>
            </a:r>
            <a:r>
              <a:rPr lang="de-DE" dirty="0" smtClean="0"/>
              <a:t> </a:t>
            </a:r>
            <a:r>
              <a:rPr lang="de-DE" dirty="0" err="1" smtClean="0"/>
              <a:t>Grammar</a:t>
            </a:r>
            <a:endParaRPr lang="de-DE" dirty="0" smtClean="0"/>
          </a:p>
        </p:txBody>
      </p:sp>
      <p:sp>
        <p:nvSpPr>
          <p:cNvPr id="5" name="Gefaltete Ecke 4"/>
          <p:cNvSpPr/>
          <p:nvPr/>
        </p:nvSpPr>
        <p:spPr>
          <a:xfrm>
            <a:off x="1505069" y="2724680"/>
            <a:ext cx="2146300" cy="683792"/>
          </a:xfrm>
          <a:prstGeom prst="foldedCorne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Parser </a:t>
            </a:r>
            <a:r>
              <a:rPr lang="de-DE" dirty="0" err="1" smtClean="0"/>
              <a:t>Grammar</a:t>
            </a:r>
            <a:endParaRPr lang="de-DE" dirty="0" smtClean="0"/>
          </a:p>
        </p:txBody>
      </p:sp>
      <p:sp>
        <p:nvSpPr>
          <p:cNvPr id="6" name="Gefaltete Ecke 5"/>
          <p:cNvSpPr/>
          <p:nvPr/>
        </p:nvSpPr>
        <p:spPr>
          <a:xfrm>
            <a:off x="1505069" y="4742868"/>
            <a:ext cx="2146300" cy="683792"/>
          </a:xfrm>
          <a:prstGeom prst="foldedCorner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>
                    <a:lumMod val="90000"/>
                  </a:schemeClr>
                </a:solidFill>
              </a:rPr>
              <a:t>Tree</a:t>
            </a:r>
            <a:r>
              <a:rPr lang="de-DE" dirty="0" smtClean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2">
                    <a:lumMod val="90000"/>
                  </a:schemeClr>
                </a:solidFill>
              </a:rPr>
              <a:t>Grammar</a:t>
            </a:r>
            <a:endParaRPr lang="de-DE" dirty="0" smtClean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5211353" y="1544638"/>
            <a:ext cx="711200" cy="388202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mtClean="0"/>
              <a:t>ANTLR</a:t>
            </a:r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7926916" y="1544638"/>
            <a:ext cx="1854200" cy="68379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lt1"/>
                </a:solidFill>
              </a:rPr>
              <a:t>Scanner</a:t>
            </a:r>
          </a:p>
        </p:txBody>
      </p:sp>
      <p:sp>
        <p:nvSpPr>
          <p:cNvPr id="9" name="Rechteck 8"/>
          <p:cNvSpPr/>
          <p:nvPr/>
        </p:nvSpPr>
        <p:spPr>
          <a:xfrm>
            <a:off x="7926916" y="2724680"/>
            <a:ext cx="1854200" cy="68379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lt1"/>
                </a:solidFill>
              </a:rPr>
              <a:t>Parser</a:t>
            </a:r>
          </a:p>
        </p:txBody>
      </p:sp>
      <p:sp>
        <p:nvSpPr>
          <p:cNvPr id="10" name="Rechteck 9"/>
          <p:cNvSpPr/>
          <p:nvPr/>
        </p:nvSpPr>
        <p:spPr>
          <a:xfrm>
            <a:off x="7926916" y="4742868"/>
            <a:ext cx="1854200" cy="68379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lt1"/>
                </a:solidFill>
              </a:rPr>
              <a:t>Tree</a:t>
            </a:r>
            <a:r>
              <a:rPr lang="de-DE" dirty="0">
                <a:solidFill>
                  <a:schemeClr val="lt1"/>
                </a:solidFill>
              </a:rPr>
              <a:t> Parser</a:t>
            </a:r>
          </a:p>
        </p:txBody>
      </p:sp>
      <p:sp>
        <p:nvSpPr>
          <p:cNvPr id="11" name="Abgerundetes Rechteck 10"/>
          <p:cNvSpPr/>
          <p:nvPr/>
        </p:nvSpPr>
        <p:spPr>
          <a:xfrm>
            <a:off x="7850715" y="134463"/>
            <a:ext cx="2006600" cy="774700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Byte Stream</a:t>
            </a:r>
          </a:p>
        </p:txBody>
      </p:sp>
      <p:sp>
        <p:nvSpPr>
          <p:cNvPr id="12" name="Abgerundetes Rechteck 11"/>
          <p:cNvSpPr/>
          <p:nvPr/>
        </p:nvSpPr>
        <p:spPr>
          <a:xfrm>
            <a:off x="7852832" y="5986356"/>
            <a:ext cx="2006600" cy="774700"/>
          </a:xfrm>
          <a:prstGeom prst="roundRect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Target Code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9406569" y="3885132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AST</a:t>
            </a:r>
            <a:endParaRPr lang="de-DE"/>
          </a:p>
        </p:txBody>
      </p:sp>
      <p:pic>
        <p:nvPicPr>
          <p:cNvPr id="14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244"/>
          <a:stretch/>
        </p:blipFill>
        <p:spPr>
          <a:xfrm>
            <a:off x="8301462" y="3613734"/>
            <a:ext cx="1105107" cy="912128"/>
          </a:xfrm>
          <a:prstGeom prst="rect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</p:pic>
      <p:sp>
        <p:nvSpPr>
          <p:cNvPr id="15" name="Pfeil nach rechts 14"/>
          <p:cNvSpPr/>
          <p:nvPr/>
        </p:nvSpPr>
        <p:spPr>
          <a:xfrm>
            <a:off x="4072584" y="1629569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Pfeil nach rechts 15"/>
          <p:cNvSpPr/>
          <p:nvPr/>
        </p:nvSpPr>
        <p:spPr>
          <a:xfrm>
            <a:off x="4072584" y="2809611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Pfeil nach rechts 16"/>
          <p:cNvSpPr/>
          <p:nvPr/>
        </p:nvSpPr>
        <p:spPr>
          <a:xfrm>
            <a:off x="4072584" y="4827799"/>
            <a:ext cx="698500" cy="513930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Pfeil nach rechts 17"/>
          <p:cNvSpPr/>
          <p:nvPr/>
        </p:nvSpPr>
        <p:spPr>
          <a:xfrm>
            <a:off x="6285405" y="1629569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9" name="Pfeil nach rechts 18"/>
          <p:cNvSpPr/>
          <p:nvPr/>
        </p:nvSpPr>
        <p:spPr>
          <a:xfrm>
            <a:off x="6285405" y="2809611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0" name="Pfeil nach rechts 19"/>
          <p:cNvSpPr/>
          <p:nvPr/>
        </p:nvSpPr>
        <p:spPr>
          <a:xfrm>
            <a:off x="6285405" y="4827799"/>
            <a:ext cx="698500" cy="513930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1" name="Pfeil nach unten 20"/>
          <p:cNvSpPr/>
          <p:nvPr/>
        </p:nvSpPr>
        <p:spPr>
          <a:xfrm>
            <a:off x="8610147" y="1048388"/>
            <a:ext cx="487736" cy="369087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Pfeil nach unten 21"/>
          <p:cNvSpPr/>
          <p:nvPr/>
        </p:nvSpPr>
        <p:spPr>
          <a:xfrm>
            <a:off x="8610147" y="2292011"/>
            <a:ext cx="487736" cy="369087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3" name="Pfeil nach unten 22"/>
          <p:cNvSpPr/>
          <p:nvPr/>
        </p:nvSpPr>
        <p:spPr>
          <a:xfrm>
            <a:off x="8610147" y="5521964"/>
            <a:ext cx="487736" cy="369087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4" name="Pfeil nach unten 23"/>
          <p:cNvSpPr/>
          <p:nvPr/>
        </p:nvSpPr>
        <p:spPr>
          <a:xfrm>
            <a:off x="8610147" y="3458458"/>
            <a:ext cx="487736" cy="369087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5" name="Pfeil nach unten 24"/>
          <p:cNvSpPr/>
          <p:nvPr/>
        </p:nvSpPr>
        <p:spPr>
          <a:xfrm>
            <a:off x="8610147" y="4312051"/>
            <a:ext cx="487736" cy="369087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6" name="Rechteck 25"/>
          <p:cNvSpPr/>
          <p:nvPr/>
        </p:nvSpPr>
        <p:spPr>
          <a:xfrm>
            <a:off x="7588796" y="1273136"/>
            <a:ext cx="3422104" cy="4248827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vert" rtlCol="0" anchor="t"/>
          <a:lstStyle/>
          <a:p>
            <a:pPr algn="ctr"/>
            <a:r>
              <a:rPr lang="de-DE" dirty="0" smtClean="0">
                <a:solidFill>
                  <a:schemeClr val="tx2"/>
                </a:solidFill>
              </a:rPr>
              <a:t>Compiler</a:t>
            </a:r>
          </a:p>
        </p:txBody>
      </p:sp>
      <p:cxnSp>
        <p:nvCxnSpPr>
          <p:cNvPr id="27" name="Gerade Verbindung 26"/>
          <p:cNvCxnSpPr/>
          <p:nvPr/>
        </p:nvCxnSpPr>
        <p:spPr>
          <a:xfrm>
            <a:off x="1333500" y="4681138"/>
            <a:ext cx="9372600" cy="79550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/>
        </p:nvCxnSpPr>
        <p:spPr>
          <a:xfrm flipV="1">
            <a:off x="1333500" y="4785333"/>
            <a:ext cx="9372600" cy="59886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Abgerundete rechteckige Legende 28"/>
          <p:cNvSpPr/>
          <p:nvPr/>
        </p:nvSpPr>
        <p:spPr>
          <a:xfrm>
            <a:off x="952500" y="5534653"/>
            <a:ext cx="2400300" cy="822915"/>
          </a:xfrm>
          <a:prstGeom prst="wedgeRoundRectCallout">
            <a:avLst>
              <a:gd name="adj1" fmla="val 33255"/>
              <a:gd name="adj2" fmla="val -76397"/>
              <a:gd name="adj3" fmla="val 16667"/>
            </a:avLst>
          </a:prstGeom>
          <a:solidFill>
            <a:srgbClr val="FFFEC0"/>
          </a:solidFill>
          <a:ln>
            <a:solidFill>
              <a:srgbClr val="FFFF00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Nicht mehr ab ANTLR 4</a:t>
            </a:r>
          </a:p>
        </p:txBody>
      </p:sp>
    </p:spTree>
    <p:extLst>
      <p:ext uri="{BB962C8B-B14F-4D97-AF65-F5344CB8AC3E}">
        <p14:creationId xmlns:p14="http://schemas.microsoft.com/office/powerpoint/2010/main" val="1689301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 baue ich einen Parser in ANTLR?</a:t>
            </a:r>
            <a:endParaRPr lang="de-DE" dirty="0"/>
          </a:p>
        </p:txBody>
      </p:sp>
      <p:pic>
        <p:nvPicPr>
          <p:cNvPr id="30" name="Bild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1080" y="2631858"/>
            <a:ext cx="3274061" cy="2832108"/>
          </a:xfrm>
          <a:prstGeom prst="rect">
            <a:avLst/>
          </a:prstGeom>
        </p:spPr>
      </p:pic>
      <p:sp>
        <p:nvSpPr>
          <p:cNvPr id="31" name="Eingebuchteter Richtungspfeil 30"/>
          <p:cNvSpPr/>
          <p:nvPr/>
        </p:nvSpPr>
        <p:spPr>
          <a:xfrm>
            <a:off x="389467" y="3444482"/>
            <a:ext cx="2624667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>
                <a:solidFill>
                  <a:schemeClr val="bg1"/>
                </a:solidFill>
              </a:rPr>
              <a:t>Grammatik schreiben</a:t>
            </a:r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32" name="Eingebuchteter Richtungspfeil 31"/>
          <p:cNvSpPr/>
          <p:nvPr/>
        </p:nvSpPr>
        <p:spPr>
          <a:xfrm>
            <a:off x="2709334" y="3444481"/>
            <a:ext cx="2624667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Parser generieren</a:t>
            </a:r>
          </a:p>
        </p:txBody>
      </p:sp>
      <p:sp>
        <p:nvSpPr>
          <p:cNvPr id="33" name="Eingebuchteter Richtungspfeil 32"/>
          <p:cNvSpPr/>
          <p:nvPr/>
        </p:nvSpPr>
        <p:spPr>
          <a:xfrm>
            <a:off x="5334001" y="2103602"/>
            <a:ext cx="3124199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AST </a:t>
            </a:r>
            <a:r>
              <a:rPr lang="de-DE" dirty="0" err="1" smtClean="0">
                <a:solidFill>
                  <a:schemeClr val="bg1"/>
                </a:solidFill>
              </a:rPr>
              <a:t>Visitor</a:t>
            </a:r>
            <a:r>
              <a:rPr lang="de-DE" dirty="0" smtClean="0">
                <a:solidFill>
                  <a:schemeClr val="bg1"/>
                </a:solidFill>
              </a:rPr>
              <a:t>  implementieren</a:t>
            </a:r>
          </a:p>
        </p:txBody>
      </p:sp>
      <p:sp>
        <p:nvSpPr>
          <p:cNvPr id="34" name="Eingebuchteter Richtungspfeil 33"/>
          <p:cNvSpPr/>
          <p:nvPr/>
        </p:nvSpPr>
        <p:spPr>
          <a:xfrm>
            <a:off x="5334001" y="4785362"/>
            <a:ext cx="3124199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Auf dem Parse </a:t>
            </a:r>
            <a:r>
              <a:rPr lang="de-DE" dirty="0" err="1" smtClean="0">
                <a:solidFill>
                  <a:schemeClr val="bg1"/>
                </a:solidFill>
              </a:rPr>
              <a:t>Tree</a:t>
            </a:r>
            <a:r>
              <a:rPr lang="de-DE" dirty="0" smtClean="0">
                <a:solidFill>
                  <a:schemeClr val="bg1"/>
                </a:solidFill>
              </a:rPr>
              <a:t> arbeiten</a:t>
            </a:r>
          </a:p>
        </p:txBody>
      </p:sp>
      <p:sp>
        <p:nvSpPr>
          <p:cNvPr id="35" name="Eingebuchteter Richtungspfeil 34"/>
          <p:cNvSpPr/>
          <p:nvPr/>
        </p:nvSpPr>
        <p:spPr>
          <a:xfrm>
            <a:off x="5334001" y="3444481"/>
            <a:ext cx="3124199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AST </a:t>
            </a:r>
            <a:r>
              <a:rPr lang="de-DE" dirty="0" err="1" smtClean="0">
                <a:solidFill>
                  <a:schemeClr val="bg1"/>
                </a:solidFill>
              </a:rPr>
              <a:t>Listener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>
                <a:solidFill>
                  <a:schemeClr val="bg1"/>
                </a:solidFill>
              </a:rPr>
              <a:t>i</a:t>
            </a:r>
            <a:r>
              <a:rPr lang="de-DE" dirty="0" smtClean="0">
                <a:solidFill>
                  <a:schemeClr val="bg1"/>
                </a:solidFill>
              </a:rPr>
              <a:t>mplementieren</a:t>
            </a:r>
          </a:p>
        </p:txBody>
      </p:sp>
    </p:spTree>
    <p:extLst>
      <p:ext uri="{BB962C8B-B14F-4D97-AF65-F5344CB8AC3E}">
        <p14:creationId xmlns:p14="http://schemas.microsoft.com/office/powerpoint/2010/main" val="84280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ANTLR-Grammatiken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Eine</a:t>
            </a:r>
            <a:r>
              <a:rPr lang="en-US" dirty="0" smtClean="0"/>
              <a:t> Grammatik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Menge</a:t>
            </a:r>
            <a:r>
              <a:rPr lang="en-US" dirty="0" smtClean="0"/>
              <a:t> von </a:t>
            </a:r>
            <a:r>
              <a:rPr lang="en-US" dirty="0" err="1" smtClean="0"/>
              <a:t>Textdateien</a:t>
            </a:r>
            <a:r>
              <a:rPr lang="en-US" dirty="0" smtClean="0"/>
              <a:t> die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formale</a:t>
            </a:r>
            <a:r>
              <a:rPr lang="en-US" dirty="0" smtClean="0"/>
              <a:t> </a:t>
            </a:r>
            <a:r>
              <a:rPr lang="en-US" dirty="0" err="1" smtClean="0"/>
              <a:t>Beschreibung</a:t>
            </a:r>
            <a:r>
              <a:rPr lang="en-US" dirty="0" smtClean="0"/>
              <a:t> </a:t>
            </a:r>
            <a:r>
              <a:rPr lang="en-US" dirty="0" err="1" smtClean="0"/>
              <a:t>einer</a:t>
            </a:r>
            <a:r>
              <a:rPr lang="en-US" dirty="0" smtClean="0"/>
              <a:t> </a:t>
            </a:r>
            <a:r>
              <a:rPr lang="en-US" dirty="0" err="1" smtClean="0"/>
              <a:t>formalen</a:t>
            </a:r>
            <a:r>
              <a:rPr lang="en-US" dirty="0" smtClean="0"/>
              <a:t> </a:t>
            </a:r>
            <a:r>
              <a:rPr lang="en-US" dirty="0" err="1" smtClean="0"/>
              <a:t>bzw</a:t>
            </a:r>
            <a:r>
              <a:rPr lang="en-US" dirty="0" smtClean="0"/>
              <a:t>. </a:t>
            </a:r>
            <a:r>
              <a:rPr lang="en-US" dirty="0" err="1" smtClean="0"/>
              <a:t>strukturierten</a:t>
            </a:r>
            <a:r>
              <a:rPr lang="en-US" dirty="0" smtClean="0"/>
              <a:t> </a:t>
            </a:r>
            <a:r>
              <a:rPr lang="en-US" dirty="0" err="1" smtClean="0"/>
              <a:t>Sprache</a:t>
            </a:r>
            <a:r>
              <a:rPr lang="en-US" dirty="0" smtClean="0"/>
              <a:t> </a:t>
            </a:r>
            <a:r>
              <a:rPr lang="en-US" dirty="0" err="1" smtClean="0"/>
              <a:t>enthalten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Grammatiken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</a:t>
            </a:r>
            <a:r>
              <a:rPr lang="en-US" dirty="0" err="1" smtClean="0"/>
              <a:t>üblicherweise</a:t>
            </a:r>
            <a:r>
              <a:rPr lang="en-US" dirty="0" smtClean="0"/>
              <a:t> in EBNF (Extended Backus-Naur Form) </a:t>
            </a:r>
            <a:r>
              <a:rPr lang="en-US" dirty="0" err="1" smtClean="0"/>
              <a:t>ausgedrückt</a:t>
            </a:r>
            <a:r>
              <a:rPr lang="en-US" dirty="0" smtClean="0"/>
              <a:t>.</a:t>
            </a:r>
          </a:p>
          <a:p>
            <a:r>
              <a:rPr lang="en-US" dirty="0" smtClean="0"/>
              <a:t>ANTLR 4 hat </a:t>
            </a:r>
            <a:r>
              <a:rPr lang="en-US" dirty="0" err="1" smtClean="0"/>
              <a:t>seinen</a:t>
            </a:r>
            <a:r>
              <a:rPr lang="en-US" dirty="0" smtClean="0"/>
              <a:t> </a:t>
            </a:r>
            <a:r>
              <a:rPr lang="en-US" dirty="0" err="1" smtClean="0"/>
              <a:t>eigenen</a:t>
            </a:r>
            <a:r>
              <a:rPr lang="en-US" dirty="0" smtClean="0"/>
              <a:t> EBNF-</a:t>
            </a:r>
            <a:r>
              <a:rPr lang="en-US" dirty="0" err="1" smtClean="0"/>
              <a:t>Dialekt</a:t>
            </a:r>
            <a:r>
              <a:rPr lang="en-US" dirty="0" smtClean="0"/>
              <a:t>.</a:t>
            </a:r>
            <a:endParaRPr lang="nl-NL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319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einfache Beispiel-Grammatik</a:t>
            </a:r>
            <a:endParaRPr lang="de-DE" dirty="0"/>
          </a:p>
        </p:txBody>
      </p:sp>
      <p:sp>
        <p:nvSpPr>
          <p:cNvPr id="5" name="Right Brace 4"/>
          <p:cNvSpPr/>
          <p:nvPr/>
        </p:nvSpPr>
        <p:spPr>
          <a:xfrm>
            <a:off x="5774267" y="1707408"/>
            <a:ext cx="720080" cy="648072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ight Brace 7"/>
          <p:cNvSpPr/>
          <p:nvPr/>
        </p:nvSpPr>
        <p:spPr>
          <a:xfrm>
            <a:off x="5774267" y="2564197"/>
            <a:ext cx="720080" cy="1106069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ight Brace 8"/>
          <p:cNvSpPr/>
          <p:nvPr/>
        </p:nvSpPr>
        <p:spPr>
          <a:xfrm>
            <a:off x="5774267" y="3878983"/>
            <a:ext cx="720080" cy="1815844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xtBox 10"/>
          <p:cNvSpPr txBox="1"/>
          <p:nvPr/>
        </p:nvSpPr>
        <p:spPr>
          <a:xfrm>
            <a:off x="6638363" y="2886398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Parser-</a:t>
            </a:r>
            <a:r>
              <a:rPr lang="en-US" sz="2400" dirty="0" err="1" smtClean="0"/>
              <a:t>Regeln</a:t>
            </a:r>
            <a:endParaRPr lang="en-US" sz="2400" dirty="0" smtClean="0"/>
          </a:p>
        </p:txBody>
      </p:sp>
      <p:sp>
        <p:nvSpPr>
          <p:cNvPr id="9" name="TextBox 11"/>
          <p:cNvSpPr txBox="1"/>
          <p:nvPr/>
        </p:nvSpPr>
        <p:spPr>
          <a:xfrm>
            <a:off x="6638363" y="4556072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Lexer-Regeln</a:t>
            </a:r>
            <a:endParaRPr lang="en-US" sz="2400" dirty="0" smtClean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400288" y="1770932"/>
            <a:ext cx="4505200" cy="4709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grammar Hello;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greeting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HELLO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name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name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	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STRING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HELLO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	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‘hello’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STRING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	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CHAR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+;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fragment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CHAR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[0-9a-zA-Z];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15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415</Words>
  <Application>Microsoft Macintosh PowerPoint</Application>
  <PresentationFormat>Breitbild</PresentationFormat>
  <Paragraphs>143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Courier New</vt:lpstr>
      <vt:lpstr>Wingdings</vt:lpstr>
      <vt:lpstr>Office-Design</vt:lpstr>
      <vt:lpstr>ANTLR: ANother Tool for Language Recognition</vt:lpstr>
      <vt:lpstr>PowerPoint-Präsentation</vt:lpstr>
      <vt:lpstr>PowerPoint-Präsentation</vt:lpstr>
      <vt:lpstr>PowerPoint-Präsentation</vt:lpstr>
      <vt:lpstr>Was kann ANTLR?</vt:lpstr>
      <vt:lpstr>Wie nutze ich ANTLR?</vt:lpstr>
      <vt:lpstr>Wie baue ich einen Parser in ANTLR?</vt:lpstr>
      <vt:lpstr>ANTLR-Grammatiken</vt:lpstr>
      <vt:lpstr>Eine einfache Beispiel-Grammatik</vt:lpstr>
      <vt:lpstr>Parsing mit der Beispiel-Grammatik</vt:lpstr>
      <vt:lpstr>Der Taschenrechner</vt:lpstr>
      <vt:lpstr>Parsing mit der Taschenrechner-Grammatik</vt:lpstr>
      <vt:lpstr>Visitor</vt:lpstr>
      <vt:lpstr>Listener</vt:lpstr>
      <vt:lpstr>Parse Tree Walking</vt:lpstr>
      <vt:lpstr>XPath</vt:lpstr>
      <vt:lpstr>Code</vt:lpstr>
      <vt:lpstr>Vorteile und Pitfalls</vt:lpstr>
      <vt:lpstr>Alternativen zu ANTLR</vt:lpstr>
      <vt:lpstr>Mehr Informationen</vt:lpstr>
      <vt:lpstr>Danke!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ANTLR: ANother Tool for Language Recognition</dc:title>
  <dc:creator>Andreas Zitzelsberger</dc:creator>
  <cp:lastModifiedBy>Andreas Zitzelsberger</cp:lastModifiedBy>
  <cp:revision>23</cp:revision>
  <dcterms:created xsi:type="dcterms:W3CDTF">2017-07-12T15:06:39Z</dcterms:created>
  <dcterms:modified xsi:type="dcterms:W3CDTF">2017-07-21T12:20:26Z</dcterms:modified>
</cp:coreProperties>
</file>

<file path=docProps/thumbnail.jpeg>
</file>